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89" r:id="rId2"/>
    <p:sldId id="325" r:id="rId3"/>
    <p:sldId id="328" r:id="rId4"/>
    <p:sldId id="329" r:id="rId5"/>
    <p:sldId id="330" r:id="rId6"/>
    <p:sldId id="319" r:id="rId7"/>
    <p:sldId id="320" r:id="rId8"/>
    <p:sldId id="321" r:id="rId9"/>
    <p:sldId id="283" r:id="rId10"/>
    <p:sldId id="316" r:id="rId11"/>
    <p:sldId id="269" r:id="rId1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67E89A5-39DF-4706-AADD-7C0E9913BEEE}">
          <p14:sldIdLst>
            <p14:sldId id="289"/>
            <p14:sldId id="325"/>
            <p14:sldId id="328"/>
            <p14:sldId id="329"/>
            <p14:sldId id="330"/>
            <p14:sldId id="319"/>
            <p14:sldId id="320"/>
            <p14:sldId id="321"/>
            <p14:sldId id="283"/>
            <p14:sldId id="316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36DE"/>
    <a:srgbClr val="5346F8"/>
    <a:srgbClr val="F37FE5"/>
    <a:srgbClr val="38F618"/>
    <a:srgbClr val="E6E0EC"/>
    <a:srgbClr val="D0D8E8"/>
    <a:srgbClr val="ECF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32" autoAdjust="0"/>
    <p:restoredTop sz="94434" autoAdjust="0"/>
  </p:normalViewPr>
  <p:slideViewPr>
    <p:cSldViewPr snapToGrid="0">
      <p:cViewPr varScale="1">
        <p:scale>
          <a:sx n="107" d="100"/>
          <a:sy n="107" d="100"/>
        </p:scale>
        <p:origin x="1368" y="120"/>
      </p:cViewPr>
      <p:guideLst>
        <p:guide orient="horz" pos="777"/>
        <p:guide pos="7129"/>
      </p:guideLst>
    </p:cSldViewPr>
  </p:slideViewPr>
  <p:outlineViewPr>
    <p:cViewPr>
      <p:scale>
        <a:sx n="33" d="100"/>
        <a:sy n="33" d="100"/>
      </p:scale>
      <p:origin x="0" y="-10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456193986622886E-2"/>
          <c:y val="2.6096582110061727E-2"/>
          <c:w val="0.88634414956697327"/>
          <c:h val="0.730392668227514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Утвержденная среднемесячная заработная плата одного работника 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19200000"/>
              </a:lightRig>
            </a:scene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normalizeH="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5F7-419E-96A3-870B91A63B86}"/>
                </c:ext>
              </c:extLst>
            </c:dLbl>
            <c:dLbl>
              <c:idx val="1"/>
              <c:layout>
                <c:manualLayout>
                  <c:x val="-1.701652143445256E-2"/>
                  <c:y val="-1.38504155124653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5F7-419E-96A3-870B91A63B86}"/>
                </c:ext>
              </c:extLst>
            </c:dLbl>
            <c:dLbl>
              <c:idx val="2"/>
              <c:layout>
                <c:manualLayout>
                  <c:x val="-2.87153799206387E-2"/>
                  <c:y val="3.462694760107895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06479208021613"/>
                      <c:h val="5.59800350440959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5F7-419E-96A3-870B91A63B8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C5F7-419E-96A3-870B91A63B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144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134861</c:v>
                </c:pt>
                <c:pt idx="1">
                  <c:v>140255</c:v>
                </c:pt>
                <c:pt idx="2">
                  <c:v>155104</c:v>
                </c:pt>
                <c:pt idx="3">
                  <c:v>202892</c:v>
                </c:pt>
                <c:pt idx="4">
                  <c:v>256019</c:v>
                </c:pt>
                <c:pt idx="5">
                  <c:v>256019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F7-419E-96A3-870B91A63B8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Фактическая среднемесячная заработная плата по ТОО "Павлодар-Водоканал"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146139</c:v>
                </c:pt>
                <c:pt idx="1">
                  <c:v>172738</c:v>
                </c:pt>
                <c:pt idx="2">
                  <c:v>220272</c:v>
                </c:pt>
                <c:pt idx="3">
                  <c:v>263676</c:v>
                </c:pt>
                <c:pt idx="4">
                  <c:v>301945</c:v>
                </c:pt>
                <c:pt idx="5">
                  <c:v>347445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5F7-419E-96A3-870B91A63B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4"/>
        <c:overlap val="-100"/>
        <c:axId val="318005816"/>
        <c:axId val="318005424"/>
      </c:barChart>
      <c:catAx>
        <c:axId val="318005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18005424"/>
        <c:crosses val="autoZero"/>
        <c:auto val="1"/>
        <c:lblAlgn val="ctr"/>
        <c:lblOffset val="100"/>
        <c:noMultiLvlLbl val="0"/>
      </c:catAx>
      <c:valAx>
        <c:axId val="31800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8005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8.3922297011260694E-2"/>
          <c:y val="0.82014432531582704"/>
          <c:w val="0.83215522958823696"/>
          <c:h val="0.179855674684172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5C4BC-FC33-4B15-BC9F-D4E60639D545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98E29-842C-4431-9941-4FCBAEA18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896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33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D323-8F98-47F8-9007-11FDDF7292C2}" type="datetime1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27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029-8AED-4FB2-926E-A1455048E504}" type="datetime1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240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CAAFA-088F-4F1F-B2F7-66D3E85852CF}" type="datetime1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068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D5270-69D3-4984-9B69-C22E5D8BE028}" type="datetime1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477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A9237-122D-4949-AEE2-62FA3C0493C0}" type="datetime1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77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07108-A3D0-4959-A918-253465E975CC}" type="datetime1">
              <a:rPr lang="ru-RU" smtClean="0"/>
              <a:t>31.07.2026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147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3C9FB-C1B4-4259-9CBF-80EA95259050}" type="datetime1">
              <a:rPr lang="ru-RU" smtClean="0"/>
              <a:t>31.07.2026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30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501A-98BF-49AD-86D2-A020A0E75A62}" type="datetime1">
              <a:rPr lang="ru-RU" smtClean="0"/>
              <a:t>31.07.2026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71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098E7-347F-4D36-BCCB-879066006BDD}" type="datetime1">
              <a:rPr lang="ru-RU" smtClean="0"/>
              <a:t>31.07.2026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979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5BC9-E7C5-4847-89C1-09BBD4B8A69F}" type="datetime1">
              <a:rPr lang="ru-RU" smtClean="0"/>
              <a:t>31.07.2026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081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290A-C618-4B63-B20F-810ADAB57B1F}" type="datetime1">
              <a:rPr lang="ru-RU" smtClean="0"/>
              <a:t>31.07.2026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41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39C09-528A-4DCD-93B0-288E4D5AD69E}" type="datetime1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46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file:///\\172.22.11.18\&#1076;&#1083;&#1103;%20&#1087;&#1101;&#1086;\&#1054;&#1058;&#1063;&#1045;&#1058;&#1053;&#1054;&#1057;&#1058;&#1068;\2025\&#1082;%201%20&#1072;&#1074;&#1075;&#1091;&#1089;&#1090;&#1072;%202026%20&#1075;&#1086;&#1076;&#1072;\&#1055;&#1088;&#1077;&#1079;&#1077;&#1085;&#1090;&#1072;&#1094;&#1080;&#1103;%20&#1087;&#1086;%20&#1055;&#1088;&#1080;&#1082;&#1072;&#1079;&#1091;%20&#1055;&#1042;&#1050;\&#1055;&#1088;&#1080;&#1082;&#1072;&#1079;%20&#1055;&#1042;&#1050;.xlsx!&#1090;&#1072;&#1088;&#1080;&#1092;!R2C2:R16C5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file:///\\172.22.11.18\&#1076;&#1083;&#1103;%20&#1087;&#1101;&#1086;\&#1054;&#1058;&#1063;&#1045;&#1058;&#1053;&#1054;&#1057;&#1058;&#1068;\2025\&#1082;%201%20&#1072;&#1074;&#1075;&#1091;&#1089;&#1090;&#1072;%202026%20&#1075;&#1086;&#1076;&#1072;\&#1055;&#1088;&#1077;&#1079;&#1077;&#1085;&#1090;&#1072;&#1094;&#1080;&#1103;%20&#1087;&#1086;%20&#1055;&#1088;&#1080;&#1082;&#1072;&#1079;&#1091;%20&#1055;&#1042;&#1050;\&#1055;&#1088;&#1080;&#1082;&#1072;&#1079;%20&#1055;&#1042;&#1050;.xlsx!&#1092;&#1080;&#1085;!R2C2:R10C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file:///\\172.22.11.18\&#1076;&#1083;&#1103;%20&#1087;&#1101;&#1086;\&#1054;&#1058;&#1063;&#1045;&#1058;&#1053;&#1054;&#1057;&#1058;&#1068;\2025\&#1082;%201%20&#1072;&#1074;&#1075;&#1091;&#1089;&#1090;&#1072;%202026%20&#1075;&#1086;&#1076;&#1072;\&#1055;&#1088;&#1077;&#1079;&#1077;&#1085;&#1090;&#1072;&#1094;&#1080;&#1103;%20&#1087;&#1086;%20&#1055;&#1088;&#1080;&#1082;&#1072;&#1079;&#1091;%20&#1055;&#1042;&#1050;\&#1055;&#1088;&#1080;&#1082;&#1072;&#1079;%20&#1055;&#1042;&#1050;.xlsx!&#1054;&#1073;&#1098;&#1077;&#1084;+&#1076;&#1093;%20&#1055;&#1042;&#1050;!R5C1:R22C1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file:///\\172.22.11.18\&#1076;&#1083;&#1103;%20&#1087;&#1101;&#1086;\&#1054;&#1058;&#1063;&#1045;&#1058;&#1053;&#1054;&#1057;&#1058;&#1068;\2025\&#1082;%201%20&#1072;&#1074;&#1075;&#1091;&#1089;&#1090;&#1072;%202026%20&#1075;&#1086;&#1076;&#1072;\&#1055;&#1088;&#1077;&#1079;&#1077;&#1085;&#1090;&#1072;&#1094;&#1080;&#1103;%20&#1087;&#1086;%20&#1055;&#1088;&#1080;&#1082;&#1072;&#1079;&#1091;%20&#1055;&#1042;&#1050;\&#1055;&#1088;&#1080;&#1082;&#1072;&#1079;%20&#1055;&#1042;&#1050;.xlsx!&#1054;&#1073;&#1098;&#1077;&#1084;+&#1076;&#1086;&#1093;%20&#1044;&#1050;&#1056;&#1045;&#1052;!R5C1:R22C1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file:///\\172.22.11.18\&#1076;&#1083;&#1103;%20&#1087;&#1101;&#1086;\&#1054;&#1058;&#1063;&#1045;&#1058;&#1053;&#1054;&#1057;&#1058;&#1068;\2025\&#1082;%201%20&#1072;&#1074;&#1075;&#1091;&#1089;&#1090;&#1072;%202026%20&#1075;&#1086;&#1076;&#1072;\&#1055;&#1088;&#1077;&#1079;&#1077;&#1085;&#1090;&#1072;&#1094;&#1080;&#1103;%20&#1087;&#1086;%20&#1055;&#1088;&#1080;&#1082;&#1072;&#1079;&#1091;%20&#1055;&#1042;&#1050;\&#1055;&#1088;&#1080;&#1082;&#1072;&#1079;%20&#1055;&#1042;&#1050;.xlsx!&#1055;&#1042;!R1C2:R17C8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file:///\\172.22.11.18\&#1076;&#1083;&#1103;%20&#1087;&#1101;&#1086;\&#1054;&#1058;&#1063;&#1045;&#1058;&#1053;&#1054;&#1057;&#1058;&#1068;\2025\&#1082;%201%20&#1072;&#1074;&#1075;&#1091;&#1089;&#1090;&#1072;%202026%20&#1075;&#1086;&#1076;&#1072;\&#1055;&#1088;&#1077;&#1079;&#1077;&#1085;&#1090;&#1072;&#1094;&#1080;&#1103;%20&#1087;&#1086;%20&#1055;&#1088;&#1080;&#1082;&#1072;&#1079;&#1091;%20&#1055;&#1042;&#1050;\&#1055;&#1088;&#1080;&#1082;&#1072;&#1079;%20&#1055;&#1042;&#1050;.xlsx!&#1058;&#1042;!R1C2:R17C8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file:///\\172.22.11.18\&#1076;&#1083;&#1103;%20&#1087;&#1101;&#1086;\&#1054;&#1058;&#1063;&#1045;&#1058;&#1053;&#1054;&#1057;&#1058;&#1068;\2025\&#1082;%201%20&#1072;&#1074;&#1075;&#1091;&#1089;&#1090;&#1072;%202026%20&#1075;&#1086;&#1076;&#1072;\&#1055;&#1088;&#1077;&#1079;&#1077;&#1085;&#1090;&#1072;&#1094;&#1080;&#1103;%20&#1087;&#1086;%20&#1055;&#1088;&#1080;&#1082;&#1072;&#1079;&#1091;%20&#1055;&#1042;&#1050;\&#1055;&#1088;&#1080;&#1082;&#1072;&#1079;%20&#1055;&#1042;&#1050;.xlsx!&#1057;&#1090;&#1086;&#1082;&#1080;!R1C2:R18C8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3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</a:t>
            </a:fld>
            <a:endParaRPr lang="ru-RU"/>
          </a:p>
        </p:txBody>
      </p:sp>
      <p:pic>
        <p:nvPicPr>
          <p:cNvPr id="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8" y="111170"/>
            <a:ext cx="2356833" cy="160842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 useBgFill="1">
        <p:nvSpPr>
          <p:cNvPr id="5" name="Заголовок 6"/>
          <p:cNvSpPr txBox="1">
            <a:spLocks/>
          </p:cNvSpPr>
          <p:nvPr/>
        </p:nvSpPr>
        <p:spPr>
          <a:xfrm rot="10800000" flipV="1">
            <a:off x="115909" y="1633153"/>
            <a:ext cx="11925833" cy="4416594"/>
          </a:xfrm>
          <a:prstGeom prst="rect">
            <a:avLst/>
          </a:prstGeom>
          <a:ln>
            <a:noFill/>
          </a:ln>
        </p:spPr>
        <p:txBody>
          <a:bodyPr wrap="square" anchor="ctr" anchorCtr="1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Отчет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по итогам 1 полугодия 2026 года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об исполнении утвержденных тарифных смет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перед потребителями и иными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заинтересованными лицами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</a:t>
            </a:r>
          </a:p>
          <a:p>
            <a:pPr algn="ctr">
              <a:spcBef>
                <a:spcPts val="0"/>
              </a:spcBef>
              <a:defRPr/>
            </a:pPr>
            <a:endParaRPr lang="ru-RU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0" y="5587687"/>
            <a:ext cx="1204174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«Вода дает жизнь - мы даем воду»</a:t>
            </a:r>
          </a:p>
          <a:p>
            <a:pPr algn="ctr"/>
            <a:endParaRPr lang="ru-RU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1800" y="48768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>
                <a:latin typeface="Arial Black" panose="020B0A04020102020204" pitchFamily="34" charset="0"/>
              </a:rPr>
              <a:t>ТОО «Павлодар-Водоканал» </a:t>
            </a:r>
          </a:p>
        </p:txBody>
      </p:sp>
    </p:spTree>
    <p:extLst>
      <p:ext uri="{BB962C8B-B14F-4D97-AF65-F5344CB8AC3E}">
        <p14:creationId xmlns:p14="http://schemas.microsoft.com/office/powerpoint/2010/main" val="577474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3486" y="304800"/>
            <a:ext cx="11350171" cy="64166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Динамика 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среднемесячной заработной платы работников  ТОО «Павлодар Водоканал»</a:t>
            </a:r>
            <a:b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за 2021-2025 и первое полугодие 2026 г., </a:t>
            </a:r>
            <a:r>
              <a:rPr lang="ru-RU" altLang="ru-RU" sz="1600" b="1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те</a:t>
            </a:r>
            <a:r>
              <a:rPr lang="ru-RU" altLang="ru-RU" sz="1800" b="1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ң</a:t>
            </a:r>
            <a:r>
              <a:rPr lang="ru-RU" altLang="ru-RU" sz="1600" b="1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ге</a:t>
            </a:r>
            <a:b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endParaRPr lang="ru-RU" sz="16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66375320"/>
              </p:ext>
            </p:extLst>
          </p:nvPr>
        </p:nvGraphicFramePr>
        <p:xfrm>
          <a:off x="239063" y="914399"/>
          <a:ext cx="11604594" cy="5684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4FA757B-C56D-42D8-A6B4-56D3C88BFEB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482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2157342" y="2613546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0446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-182880" y="0"/>
            <a:ext cx="1240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Предельные уровни тарифов на услуги ТОО "Павлодар-Водоканал", </a:t>
            </a:r>
          </a:p>
          <a:p>
            <a:pPr algn="r"/>
            <a:r>
              <a:rPr lang="ru-RU" sz="1600" b="1" dirty="0" err="1">
                <a:solidFill>
                  <a:schemeClr val="accent5">
                    <a:lumMod val="75000"/>
                  </a:schemeClr>
                </a:solidFill>
              </a:rPr>
              <a:t>теңге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/м3 без учета НДС</a:t>
            </a:r>
            <a:endParaRPr lang="en-US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B2BFDE40-D721-ABF7-4BC5-02D7FA1093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814865"/>
              </p:ext>
            </p:extLst>
          </p:nvPr>
        </p:nvGraphicFramePr>
        <p:xfrm>
          <a:off x="609600" y="769441"/>
          <a:ext cx="11107271" cy="5795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4544771" imgH="8610464" progId="Excel.Sheet.12">
                  <p:link updateAutomatic="1"/>
                </p:oleObj>
              </mc:Choice>
              <mc:Fallback>
                <p:oleObj name="Worksheet" r:id="rId2" imgW="14544771" imgH="86104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9600" y="769441"/>
                        <a:ext cx="11107271" cy="5795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2169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17638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F0"/>
                </a:solidFill>
              </a:rPr>
              <a:t>Финансово-экономические показатели за 1-ое полугодие 2026 года</a:t>
            </a:r>
            <a:r>
              <a:rPr lang="ru-RU" sz="4000" dirty="0">
                <a:solidFill>
                  <a:srgbClr val="00B0F0"/>
                </a:solidFill>
              </a:rPr>
              <a:t> </a:t>
            </a: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3</a:t>
            </a:fld>
            <a:endParaRPr lang="ru-RU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1D52C20B-2FF3-4D4E-C22E-413F8ABA9A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5156329"/>
              </p:ext>
            </p:extLst>
          </p:nvPr>
        </p:nvGraphicFramePr>
        <p:xfrm>
          <a:off x="273050" y="1381125"/>
          <a:ext cx="11646455" cy="4975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2839827" imgH="5486400" progId="Excel.Sheet.12">
                  <p:link updateAutomatic="1"/>
                </p:oleObj>
              </mc:Choice>
              <mc:Fallback>
                <p:oleObj name="Worksheet" r:id="rId2" imgW="12839827" imgH="548640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3050" y="1381125"/>
                        <a:ext cx="11646455" cy="4975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2086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b="1" dirty="0">
                <a:solidFill>
                  <a:srgbClr val="00B0F0"/>
                </a:solidFill>
              </a:rPr>
              <a:t>Объемы реализации услуг водоснабжения и водоотведения  за первое полугодие 2026 года</a:t>
            </a:r>
            <a:r>
              <a:rPr lang="ru-RU" sz="3500" dirty="0">
                <a:solidFill>
                  <a:srgbClr val="00B0F0"/>
                </a:solidFill>
              </a:rPr>
              <a:t> </a:t>
            </a:r>
            <a:endParaRPr lang="en-US" sz="3500" dirty="0">
              <a:solidFill>
                <a:srgbClr val="00B0F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4</a:t>
            </a:fld>
            <a:endParaRPr lang="ru-RU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51C42E55-3BBC-BD41-5B00-25ECD2F955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161653"/>
              </p:ext>
            </p:extLst>
          </p:nvPr>
        </p:nvGraphicFramePr>
        <p:xfrm>
          <a:off x="681038" y="1330325"/>
          <a:ext cx="10831512" cy="511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258376" imgH="4371975" progId="Excel.Sheet.12">
                  <p:link updateAutomatic="1"/>
                </p:oleObj>
              </mc:Choice>
              <mc:Fallback>
                <p:oleObj name="Worksheet" r:id="rId2" imgW="9258376" imgH="43719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1038" y="1330325"/>
                        <a:ext cx="10831512" cy="5114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4921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876FE-72EA-9591-A4A3-6F449F3AC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7B53A5-7C4D-292F-2E37-D69653635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b="1" dirty="0">
                <a:solidFill>
                  <a:srgbClr val="00B0F0"/>
                </a:solidFill>
              </a:rPr>
              <a:t>Объемы реализации услуг водоснабжения и водоотведения  за первое полугодие 2026 года</a:t>
            </a:r>
            <a:r>
              <a:rPr lang="ru-RU" sz="3500" dirty="0">
                <a:solidFill>
                  <a:srgbClr val="00B0F0"/>
                </a:solidFill>
              </a:rPr>
              <a:t> </a:t>
            </a:r>
            <a:endParaRPr lang="en-US" sz="3500" dirty="0">
              <a:solidFill>
                <a:srgbClr val="00B0F0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78C6746-9BCC-6CC1-41DD-FDB627E91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5</a:t>
            </a:fld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A874EA99-1454-6A6F-D8EA-79E31C856E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743785"/>
              </p:ext>
            </p:extLst>
          </p:nvPr>
        </p:nvGraphicFramePr>
        <p:xfrm>
          <a:off x="546847" y="1302777"/>
          <a:ext cx="11223812" cy="5081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58371" imgH="4571898" progId="Excel.Sheet.12">
                  <p:link updateAutomatic="1"/>
                </p:oleObj>
              </mc:Choice>
              <mc:Fallback>
                <p:oleObj name="Worksheet" r:id="rId2" imgW="9058371" imgH="457189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6847" y="1302777"/>
                        <a:ext cx="11223812" cy="5081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7928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20932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Исполнение тарифной сметы на оказание </a:t>
            </a:r>
            <a:r>
              <a:rPr lang="ru-RU" u="sng" dirty="0">
                <a:solidFill>
                  <a:srgbClr val="00B0F0"/>
                </a:solidFill>
                <a:latin typeface="Arial Black" panose="020B0A04020102020204" pitchFamily="34" charset="0"/>
              </a:rPr>
              <a:t>услуги по подаче питьевой воды </a:t>
            </a:r>
          </a:p>
          <a:p>
            <a:pPr algn="ctr"/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ТОО «Павлодар-Водоканал» </a:t>
            </a:r>
            <a:r>
              <a:rPr lang="en-US" dirty="0">
                <a:solidFill>
                  <a:srgbClr val="00B0F0"/>
                </a:solidFill>
                <a:latin typeface="Arial Black" panose="020B0A04020102020204" pitchFamily="34" charset="0"/>
              </a:rPr>
              <a:t>1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-</a:t>
            </a:r>
            <a:r>
              <a:rPr lang="ru-RU" dirty="0" err="1">
                <a:solidFill>
                  <a:srgbClr val="00B0F0"/>
                </a:solidFill>
                <a:latin typeface="Arial Black" panose="020B0A04020102020204" pitchFamily="34" charset="0"/>
              </a:rPr>
              <a:t>ое</a:t>
            </a:r>
            <a:r>
              <a:rPr lang="en-US" dirty="0">
                <a:solidFill>
                  <a:srgbClr val="00B0F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полугодие 2026 г </a:t>
            </a:r>
            <a:r>
              <a:rPr lang="ru-RU" dirty="0" err="1">
                <a:solidFill>
                  <a:srgbClr val="00B0F0"/>
                </a:solidFill>
                <a:latin typeface="Arial Black" panose="020B0A04020102020204" pitchFamily="34" charset="0"/>
              </a:rPr>
              <a:t>млн.те</a:t>
            </a:r>
            <a:r>
              <a:rPr lang="ru-RU" sz="2000" b="1" dirty="0" err="1">
                <a:solidFill>
                  <a:srgbClr val="00B0F0"/>
                </a:solidFill>
                <a:latin typeface="Arial Black" panose="020B0A04020102020204" pitchFamily="34" charset="0"/>
              </a:rPr>
              <a:t>ң</a:t>
            </a:r>
            <a:r>
              <a:rPr lang="ru-RU" dirty="0" err="1">
                <a:solidFill>
                  <a:srgbClr val="00B0F0"/>
                </a:solidFill>
                <a:latin typeface="Arial Black" panose="020B0A04020102020204" pitchFamily="34" charset="0"/>
              </a:rPr>
              <a:t>ге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08AB609D-3BC9-9671-A389-B2CCE3B8C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422147"/>
              </p:ext>
            </p:extLst>
          </p:nvPr>
        </p:nvGraphicFramePr>
        <p:xfrm>
          <a:off x="603813" y="609600"/>
          <a:ext cx="11024626" cy="57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648543" imgH="4238489" progId="Excel.Sheet.12">
                  <p:link updateAutomatic="1"/>
                </p:oleObj>
              </mc:Choice>
              <mc:Fallback>
                <p:oleObj name="Worksheet" r:id="rId2" imgW="7648543" imgH="423848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3813" y="609600"/>
                        <a:ext cx="11024626" cy="5779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403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Исполнение тарифной сметы на оказание </a:t>
            </a:r>
            <a:r>
              <a:rPr lang="ru-RU" u="sng" dirty="0">
                <a:solidFill>
                  <a:srgbClr val="00B0F0"/>
                </a:solidFill>
                <a:latin typeface="Arial Black" panose="020B0A04020102020204" pitchFamily="34" charset="0"/>
              </a:rPr>
              <a:t>услуги по подаче технической воды по распределительным сетям за 1-ое полугодие 2026 года, млн </a:t>
            </a:r>
            <a:r>
              <a:rPr lang="ru-RU" dirty="0" err="1">
                <a:solidFill>
                  <a:srgbClr val="00B0F0"/>
                </a:solidFill>
                <a:latin typeface="Arial Black" panose="020B0A04020102020204" pitchFamily="34" charset="0"/>
              </a:rPr>
              <a:t>те</a:t>
            </a:r>
            <a:r>
              <a:rPr lang="ru-RU" sz="2000" b="1" dirty="0" err="1">
                <a:solidFill>
                  <a:srgbClr val="00B0F0"/>
                </a:solidFill>
                <a:latin typeface="Arial Black" panose="020B0A04020102020204" pitchFamily="34" charset="0"/>
              </a:rPr>
              <a:t>ң</a:t>
            </a:r>
            <a:r>
              <a:rPr lang="ru-RU" dirty="0" err="1">
                <a:solidFill>
                  <a:srgbClr val="00B0F0"/>
                </a:solidFill>
                <a:latin typeface="Arial Black" panose="020B0A04020102020204" pitchFamily="34" charset="0"/>
              </a:rPr>
              <a:t>ге</a:t>
            </a:r>
            <a:endParaRPr lang="ru-RU" u="sng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93A5869-6A1C-5DBA-D15D-7C089BB96E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752815"/>
              </p:ext>
            </p:extLst>
          </p:nvPr>
        </p:nvGraphicFramePr>
        <p:xfrm>
          <a:off x="699667" y="677107"/>
          <a:ext cx="10954451" cy="5679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886776" imgH="4019584" progId="Excel.Sheet.12">
                  <p:link updateAutomatic="1"/>
                </p:oleObj>
              </mc:Choice>
              <mc:Fallback>
                <p:oleObj name="Worksheet" r:id="rId2" imgW="7886776" imgH="401958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9667" y="677107"/>
                        <a:ext cx="10954451" cy="56792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967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41280"/>
            <a:ext cx="12192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Исполнение тарифной сметы на оказание </a:t>
            </a:r>
            <a:r>
              <a:rPr lang="ru-RU" u="sng" dirty="0">
                <a:solidFill>
                  <a:srgbClr val="00B0F0"/>
                </a:solidFill>
                <a:latin typeface="Arial Black" panose="020B0A04020102020204" pitchFamily="34" charset="0"/>
              </a:rPr>
              <a:t>услуги по отводу и очистке сточных вод </a:t>
            </a:r>
          </a:p>
          <a:p>
            <a:pPr algn="ctr"/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ТОО «Павлодар-Водоканал» за </a:t>
            </a:r>
            <a:r>
              <a:rPr lang="en-US" dirty="0">
                <a:solidFill>
                  <a:srgbClr val="00B0F0"/>
                </a:solidFill>
                <a:latin typeface="Arial Black" panose="020B0A04020102020204" pitchFamily="34" charset="0"/>
              </a:rPr>
              <a:t>1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-</a:t>
            </a:r>
            <a:r>
              <a:rPr lang="ru-RU" dirty="0" err="1">
                <a:solidFill>
                  <a:srgbClr val="00B0F0"/>
                </a:solidFill>
                <a:latin typeface="Arial Black" panose="020B0A04020102020204" pitchFamily="34" charset="0"/>
              </a:rPr>
              <a:t>ое</a:t>
            </a:r>
            <a:r>
              <a:rPr lang="en-US" dirty="0">
                <a:solidFill>
                  <a:srgbClr val="00B0F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полугодие 2026 г млн. </a:t>
            </a:r>
            <a:r>
              <a:rPr lang="ru-RU" dirty="0" err="1">
                <a:solidFill>
                  <a:srgbClr val="00B0F0"/>
                </a:solidFill>
                <a:latin typeface="Arial Black" panose="020B0A04020102020204" pitchFamily="34" charset="0"/>
              </a:rPr>
              <a:t>те</a:t>
            </a:r>
            <a:r>
              <a:rPr lang="ru-RU" sz="2000" b="1" dirty="0" err="1">
                <a:solidFill>
                  <a:srgbClr val="00B0F0"/>
                </a:solidFill>
                <a:latin typeface="Arial Black" panose="020B0A04020102020204" pitchFamily="34" charset="0"/>
              </a:rPr>
              <a:t>ң</a:t>
            </a:r>
            <a:r>
              <a:rPr lang="ru-RU" dirty="0" err="1">
                <a:solidFill>
                  <a:srgbClr val="00B0F0"/>
                </a:solidFill>
                <a:latin typeface="Arial Black" panose="020B0A04020102020204" pitchFamily="34" charset="0"/>
              </a:rPr>
              <a:t>ге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BA5F52E-B588-6562-2196-79DC2A071C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722872"/>
              </p:ext>
            </p:extLst>
          </p:nvPr>
        </p:nvGraphicFramePr>
        <p:xfrm>
          <a:off x="929240" y="718387"/>
          <a:ext cx="10733841" cy="5627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029594" imgH="4210016" progId="Excel.Sheet.12">
                  <p:link updateAutomatic="1"/>
                </p:oleObj>
              </mc:Choice>
              <mc:Fallback>
                <p:oleObj name="Worksheet" r:id="rId2" imgW="8029594" imgH="421001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9240" y="718387"/>
                        <a:ext cx="10733841" cy="5627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0314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0583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Структура затратной части тарифных смет на услуги водоснабжения и водоотведения. 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Фактическое исполнение за  1 полугодие 2026 г, млн.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те</a:t>
            </a:r>
            <a:r>
              <a:rPr lang="ru-RU" sz="1800" b="1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Ң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9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57B07B-06AA-1BCB-DB69-E6F462D58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294" y="999533"/>
            <a:ext cx="10112188" cy="540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919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12514</TotalTime>
  <Words>209</Words>
  <Application>Microsoft Office PowerPoint</Application>
  <PresentationFormat>Широкоэкранный</PresentationFormat>
  <Paragraphs>34</Paragraphs>
  <Slides>11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Связи</vt:lpstr>
      </vt:variant>
      <vt:variant>
        <vt:i4>7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Arial</vt:lpstr>
      <vt:lpstr>Arial Black</vt:lpstr>
      <vt:lpstr>Calibri</vt:lpstr>
      <vt:lpstr>Тема Office</vt:lpstr>
      <vt:lpstr>\\172.22.11.18\для пэо\ОТЧЕТНОСТЬ\2025\к 1 августа 2026 года\Презентация по Приказу ПВК\Приказ ПВК.xlsx!тариф!R2C2:R16C5</vt:lpstr>
      <vt:lpstr>\\172.22.11.18\для пэо\ОТЧЕТНОСТЬ\2025\к 1 августа 2026 года\Презентация по Приказу ПВК\Приказ ПВК.xlsx!фин!R2C2:R10C8</vt:lpstr>
      <vt:lpstr>\\172.22.11.18\для пэо\ОТЧЕТНОСТЬ\2025\к 1 августа 2026 года\Презентация по Приказу ПВК\Приказ ПВК.xlsx!Объем+дх ПВК!R5C1:R22C18</vt:lpstr>
      <vt:lpstr>\\172.22.11.18\для пэо\ОТЧЕТНОСТЬ\2025\к 1 августа 2026 года\Презентация по Приказу ПВК\Приказ ПВК.xlsx!Объем+дох ДКРЕМ!R5C1:R22C18</vt:lpstr>
      <vt:lpstr>\\172.22.11.18\для пэо\ОТЧЕТНОСТЬ\2025\к 1 августа 2026 года\Презентация по Приказу ПВК\Приказ ПВК.xlsx!ПВ!R1C2:R17C8</vt:lpstr>
      <vt:lpstr>\\172.22.11.18\для пэо\ОТЧЕТНОСТЬ\2025\к 1 августа 2026 года\Презентация по Приказу ПВК\Приказ ПВК.xlsx!ТВ!R1C2:R17C8</vt:lpstr>
      <vt:lpstr>\\172.22.11.18\для пэо\ОТЧЕТНОСТЬ\2025\к 1 августа 2026 года\Презентация по Приказу ПВК\Приказ ПВК.xlsx!Стоки!R1C2:R18C8</vt:lpstr>
      <vt:lpstr>Презентация PowerPoint</vt:lpstr>
      <vt:lpstr>Презентация PowerPoint</vt:lpstr>
      <vt:lpstr>Финансово-экономические показатели за 1-ое полугодие 2026 года </vt:lpstr>
      <vt:lpstr>Объемы реализации услуг водоснабжения и водоотведения  за первое полугодие 2026 года </vt:lpstr>
      <vt:lpstr>Объемы реализации услуг водоснабжения и водоотведения  за первое полугодие 2026 года </vt:lpstr>
      <vt:lpstr>Презентация PowerPoint</vt:lpstr>
      <vt:lpstr>Презентация PowerPoint</vt:lpstr>
      <vt:lpstr>Презентация PowerPoint</vt:lpstr>
      <vt:lpstr>Структура затратной части тарифных смет на услуги водоснабжения и водоотведения.  Фактическое исполнение за  1 полугодие 2026 г, млн. теҢге, %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Милецкая</dc:creator>
  <cp:lastModifiedBy>PEOPVK</cp:lastModifiedBy>
  <cp:revision>812</cp:revision>
  <cp:lastPrinted>2026-07-28T08:04:26Z</cp:lastPrinted>
  <dcterms:created xsi:type="dcterms:W3CDTF">2019-02-20T02:48:56Z</dcterms:created>
  <dcterms:modified xsi:type="dcterms:W3CDTF">2026-07-31T05:50:57Z</dcterms:modified>
</cp:coreProperties>
</file>